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2" r:id="rId14"/>
    <p:sldId id="273" r:id="rId15"/>
  </p:sldIdLst>
  <p:sldSz cx="9144000" cy="5143500" type="screen16x9"/>
  <p:notesSz cx="6858000" cy="9144000"/>
  <p:embeddedFontLst>
    <p:embeddedFont>
      <p:font typeface="Maven Pro" panose="020B0604020202020204" charset="0"/>
      <p:regular r:id="rId17"/>
      <p:bold r:id="rId18"/>
    </p:embeddedFont>
    <p:embeddedFont>
      <p:font typeface="Nunito"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ef4fd629c9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ef4fd629c9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r>
              <a:rPr lang="en">
                <a:solidFill>
                  <a:schemeClr val="dk1"/>
                </a:solidFill>
              </a:rPr>
              <a:t>Steps to produce analysis:</a:t>
            </a:r>
            <a:endParaRPr>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en">
                <a:solidFill>
                  <a:schemeClr val="dk1"/>
                </a:solidFill>
              </a:rPr>
              <a:t>Load historical twitter covid vaccine data from kaggle.</a:t>
            </a:r>
            <a:endParaRPr>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a:solidFill>
                  <a:schemeClr val="dk1"/>
                </a:solidFill>
              </a:rPr>
              <a:t>Clean tweets with clean_tweet function(regex), tokenize and get ready for text classification. Also, clean up function for removing hashtags, URL's, mentions, and retweets.</a:t>
            </a:r>
            <a:endParaRPr>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a:solidFill>
                  <a:schemeClr val="dk1"/>
                </a:solidFill>
              </a:rPr>
              <a:t>Apply Textblob.sentiment.polarity and Textblob.sentiment.subjectivity, ready for sentiment analysis.</a:t>
            </a:r>
            <a:endParaRPr>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a:solidFill>
                  <a:schemeClr val="dk1"/>
                </a:solidFill>
              </a:rPr>
              <a:t>Apply analyze_sentiment function on tweet texts to label texts with sentiment range from -1 (negative) to 1(positve).</a:t>
            </a:r>
            <a:endParaRPr>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a:solidFill>
                  <a:schemeClr val="dk1"/>
                </a:solidFill>
              </a:rPr>
              <a:t>Plot top 10 words from postivie and negative-resulted words.</a:t>
            </a:r>
            <a:endParaRPr>
              <a:solidFill>
                <a:schemeClr val="dk1"/>
              </a:solidFill>
            </a:endParaRPr>
          </a:p>
          <a:p>
            <a:pPr marL="457200" lvl="0" indent="0" algn="l" rtl="0">
              <a:lnSpc>
                <a:spcPct val="115000"/>
              </a:lnSpc>
              <a:spcBef>
                <a:spcPts val="1200"/>
              </a:spcBef>
              <a:spcAft>
                <a:spcPts val="120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ef4fd629c9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ef4fd629c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r>
              <a:rPr lang="en">
                <a:solidFill>
                  <a:schemeClr val="dk1"/>
                </a:solidFill>
              </a:rPr>
              <a:t>Steps to produce analysis: </a:t>
            </a:r>
            <a:endParaRPr>
              <a:solidFill>
                <a:schemeClr val="dk1"/>
              </a:solidFill>
            </a:endParaRPr>
          </a:p>
          <a:p>
            <a:pPr marL="457200" lvl="0" indent="0" algn="l" rtl="0">
              <a:lnSpc>
                <a:spcPct val="115000"/>
              </a:lnSpc>
              <a:spcBef>
                <a:spcPts val="1200"/>
              </a:spcBef>
              <a:spcAft>
                <a:spcPts val="0"/>
              </a:spcAft>
              <a:buNone/>
            </a:pPr>
            <a:r>
              <a:rPr lang="en">
                <a:solidFill>
                  <a:schemeClr val="dk1"/>
                </a:solidFill>
              </a:rPr>
              <a:t>Apply Textblob.sentiment.polarity and Textblob.sentiment.subjectivity, ready for sentiment analysis.</a:t>
            </a:r>
            <a:endParaRPr>
              <a:solidFill>
                <a:schemeClr val="dk1"/>
              </a:solidFill>
            </a:endParaRPr>
          </a:p>
          <a:p>
            <a:pPr marL="457200" lvl="0" indent="0" algn="l" rtl="0">
              <a:lnSpc>
                <a:spcPct val="115000"/>
              </a:lnSpc>
              <a:spcBef>
                <a:spcPts val="1200"/>
              </a:spcBef>
              <a:spcAft>
                <a:spcPts val="1200"/>
              </a:spcAft>
              <a:buNone/>
            </a:pPr>
            <a:r>
              <a:rPr lang="en">
                <a:solidFill>
                  <a:schemeClr val="dk1"/>
                </a:solidFill>
              </a:rPr>
              <a:t>Apply analyze_sentiment function on tweet texts to label texts with sentiment range from -1 (negative) to 1(positive).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ef4fd629c9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ef4fd629c9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r>
              <a:rPr lang="en">
                <a:solidFill>
                  <a:schemeClr val="dk1"/>
                </a:solidFill>
              </a:rPr>
              <a:t>Steps to produce analysis: </a:t>
            </a:r>
            <a:endParaRPr>
              <a:solidFill>
                <a:schemeClr val="dk1"/>
              </a:solidFill>
            </a:endParaRPr>
          </a:p>
          <a:p>
            <a:pPr marL="457200" lvl="0" indent="0" algn="l" rtl="0">
              <a:lnSpc>
                <a:spcPct val="115000"/>
              </a:lnSpc>
              <a:spcBef>
                <a:spcPts val="1200"/>
              </a:spcBef>
              <a:spcAft>
                <a:spcPts val="0"/>
              </a:spcAft>
              <a:buNone/>
            </a:pPr>
            <a:r>
              <a:rPr lang="en">
                <a:solidFill>
                  <a:schemeClr val="dk1"/>
                </a:solidFill>
              </a:rPr>
              <a:t>Apply Textblob.sentiment.polarity and Textblob.sentiment.subjectivity, ready for sentiment analysis.</a:t>
            </a:r>
            <a:endParaRPr>
              <a:solidFill>
                <a:schemeClr val="dk1"/>
              </a:solidFill>
            </a:endParaRPr>
          </a:p>
          <a:p>
            <a:pPr marL="457200" lvl="0" indent="0" algn="l" rtl="0">
              <a:lnSpc>
                <a:spcPct val="115000"/>
              </a:lnSpc>
              <a:spcBef>
                <a:spcPts val="1200"/>
              </a:spcBef>
              <a:spcAft>
                <a:spcPts val="1200"/>
              </a:spcAft>
              <a:buNone/>
            </a:pPr>
            <a:r>
              <a:rPr lang="en">
                <a:solidFill>
                  <a:schemeClr val="dk1"/>
                </a:solidFill>
              </a:rPr>
              <a:t>Apply analyze_sentiment function on tweet texts to label texts with sentiment range from -1 (negative) to 1(positive).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eddeb3c756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eddeb3c75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Solution to limitations: We discovered the most common words appeared in our twitter dataset are associated with covid vaccines because we retrieved the data with covid vaccine as search terms. Textblob Polarity is float which lies in the range of [-1,1] where 1 means positive statement and -1 means a negative statement. Subjective sentences generally refer to personal opinion, emotion or judgment whereas objective refers to factual information. Subjectivity is also a float which lies in the range of [0,1]. We are trying to process text classification with another function to get more accurate sentiment labels on the tweet texts.</a:t>
            </a:r>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ee8e0b2eb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ee8e0b2eb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50">
                <a:solidFill>
                  <a:schemeClr val="dk1"/>
                </a:solidFill>
                <a:highlight>
                  <a:schemeClr val="lt1"/>
                </a:highlight>
              </a:rPr>
              <a:t>our thinking is to get the polarity and subjectivity of tweets within certain time range and cross reference with cdc data. Chris said he had join two dataset by date, but his regression was really low. Ultimately, we’ll need to plot the sentiment by date with the twitter data, and join with our vaccination rate by date plot.</a:t>
            </a:r>
            <a:endParaRPr>
              <a:solidFill>
                <a:schemeClr val="dk1"/>
              </a:solidFill>
              <a:highlight>
                <a:schemeClr val="lt1"/>
              </a:high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ee66731ae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ee66731ae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ee66731ae2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ee66731ae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ee8e0b2eb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ee8e0b2eb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ee8e0b2ebd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ee8e0b2eb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ee8e0b2eb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ee8e0b2eb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f23bfb6fd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f23bfb6fd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50">
                <a:solidFill>
                  <a:schemeClr val="dk1"/>
                </a:solidFill>
                <a:highlight>
                  <a:schemeClr val="lt1"/>
                </a:highlight>
              </a:rPr>
              <a:t>our thinking is to get the polarity and subjectivity of tweets within certain time range and cross reference with cdc data. Chris said he had join two dataset by date, but his regression was really low. Ultimately, we’ll need to plot the sentiment by date with the twitter data, and join with our vaccination rate by date plot.</a:t>
            </a:r>
            <a:endParaRPr>
              <a:solidFill>
                <a:schemeClr val="dk1"/>
              </a:solidFill>
              <a:highlight>
                <a:schemeClr val="lt1"/>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eddeb3c756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eddeb3c756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50">
                <a:solidFill>
                  <a:schemeClr val="dk1"/>
                </a:solidFill>
                <a:highlight>
                  <a:schemeClr val="lt1"/>
                </a:highlight>
              </a:rPr>
              <a:t>our thinking is to get the polarity and subjectivity of tweets within certain time range and cross reference with cdc data. Chris said he had join two dataset by date, but his regression was really low. Ultimately, we’ll need to plot the sentiment by date with the twitter data, and join with our vaccination rate by date plot.</a:t>
            </a:r>
            <a:endParaRPr>
              <a:solidFill>
                <a:schemeClr val="dk1"/>
              </a:solidFill>
              <a:highlight>
                <a:schemeClr val="lt1"/>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eddeb3c756_4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eddeb3c756_4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Split in-between 2 categories of questions: future (addressed upon further analysis) &amp; present (what have we confirmed in the meantime) </a:t>
            </a:r>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311708" y="1316025"/>
            <a:ext cx="8520600" cy="20526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b="1"/>
              <a:t>C</a:t>
            </a:r>
            <a:r>
              <a:rPr lang="en"/>
              <a:t>OVID</a:t>
            </a:r>
            <a:r>
              <a:rPr lang="en" b="1"/>
              <a:t>-19 Twitter </a:t>
            </a:r>
            <a:endParaRPr b="1"/>
          </a:p>
          <a:p>
            <a:pPr marL="0" lvl="0" indent="0" algn="l" rtl="0">
              <a:spcBef>
                <a:spcPts val="0"/>
              </a:spcBef>
              <a:spcAft>
                <a:spcPts val="0"/>
              </a:spcAft>
              <a:buNone/>
            </a:pPr>
            <a:r>
              <a:rPr lang="en" b="1"/>
              <a:t>Sentiment Analysis</a:t>
            </a:r>
            <a:endParaRPr b="1"/>
          </a:p>
        </p:txBody>
      </p:sp>
      <p:pic>
        <p:nvPicPr>
          <p:cNvPr id="278" name="Google Shape;278;p13"/>
          <p:cNvPicPr preferRelativeResize="0"/>
          <p:nvPr/>
        </p:nvPicPr>
        <p:blipFill>
          <a:blip r:embed="rId3">
            <a:alphaModFix/>
          </a:blip>
          <a:stretch>
            <a:fillRect/>
          </a:stretch>
        </p:blipFill>
        <p:spPr>
          <a:xfrm>
            <a:off x="4796325" y="-185050"/>
            <a:ext cx="3700375" cy="3700375"/>
          </a:xfrm>
          <a:prstGeom prst="rect">
            <a:avLst/>
          </a:prstGeom>
          <a:noFill/>
          <a:ln>
            <a:noFill/>
          </a:ln>
        </p:spPr>
      </p:pic>
      <p:pic>
        <p:nvPicPr>
          <p:cNvPr id="279" name="Google Shape;279;p13"/>
          <p:cNvPicPr preferRelativeResize="0"/>
          <p:nvPr/>
        </p:nvPicPr>
        <p:blipFill>
          <a:blip r:embed="rId4">
            <a:alphaModFix/>
          </a:blip>
          <a:stretch>
            <a:fillRect/>
          </a:stretch>
        </p:blipFill>
        <p:spPr>
          <a:xfrm>
            <a:off x="3326700" y="3000700"/>
            <a:ext cx="2660789" cy="2052600"/>
          </a:xfrm>
          <a:prstGeom prst="rect">
            <a:avLst/>
          </a:prstGeom>
          <a:noFill/>
          <a:ln>
            <a:noFill/>
          </a:ln>
        </p:spPr>
      </p:pic>
      <p:sp>
        <p:nvSpPr>
          <p:cNvPr id="280" name="Google Shape;280;p13"/>
          <p:cNvSpPr txBox="1"/>
          <p:nvPr/>
        </p:nvSpPr>
        <p:spPr>
          <a:xfrm>
            <a:off x="362650" y="3167525"/>
            <a:ext cx="213870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dirty="0">
                <a:solidFill>
                  <a:schemeClr val="lt1"/>
                </a:solidFill>
                <a:latin typeface="Nunito"/>
                <a:ea typeface="Nunito"/>
                <a:cs typeface="Nunito"/>
                <a:sym typeface="Nunito"/>
              </a:rPr>
              <a:t>NAMES HERE</a:t>
            </a:r>
            <a:endParaRPr dirty="0">
              <a:solidFill>
                <a:schemeClr val="lt1"/>
              </a:solidFill>
              <a:latin typeface="Nunito"/>
              <a:ea typeface="Nunito"/>
              <a:cs typeface="Nunito"/>
              <a:sym typeface="Nuni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7"/>
                                        </p:tgtEl>
                                        <p:attrNameLst>
                                          <p:attrName>style.visibility</p:attrName>
                                        </p:attrNameLst>
                                      </p:cBhvr>
                                      <p:to>
                                        <p:strVal val="visible"/>
                                      </p:to>
                                    </p:set>
                                    <p:animEffect transition="in" filter="fade">
                                      <p:cBhvr>
                                        <p:cTn id="7" dur="1000"/>
                                        <p:tgtEl>
                                          <p:spTgt spid="27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80"/>
                                        </p:tgtEl>
                                        <p:attrNameLst>
                                          <p:attrName>style.visibility</p:attrName>
                                        </p:attrNameLst>
                                      </p:cBhvr>
                                      <p:to>
                                        <p:strVal val="visible"/>
                                      </p:to>
                                    </p:set>
                                    <p:animEffect transition="in" filter="fade">
                                      <p:cBhvr>
                                        <p:cTn id="11" dur="1000"/>
                                        <p:tgtEl>
                                          <p:spTgt spid="280"/>
                                        </p:tgtEl>
                                      </p:cBhvr>
                                    </p:animEffect>
                                  </p:childTnLst>
                                </p:cTn>
                              </p:par>
                            </p:childTnLst>
                          </p:cTn>
                        </p:par>
                        <p:par>
                          <p:cTn id="12" fill="hold">
                            <p:stCondLst>
                              <p:cond delay="2000"/>
                            </p:stCondLst>
                            <p:childTnLst>
                              <p:par>
                                <p:cTn id="13" presetID="2" presetClass="entr" presetSubtype="8" fill="hold" nodeType="afterEffect">
                                  <p:stCondLst>
                                    <p:cond delay="0"/>
                                  </p:stCondLst>
                                  <p:childTnLst>
                                    <p:set>
                                      <p:cBhvr>
                                        <p:cTn id="14" dur="1" fill="hold">
                                          <p:stCondLst>
                                            <p:cond delay="0"/>
                                          </p:stCondLst>
                                        </p:cTn>
                                        <p:tgtEl>
                                          <p:spTgt spid="279"/>
                                        </p:tgtEl>
                                        <p:attrNameLst>
                                          <p:attrName>style.visibility</p:attrName>
                                        </p:attrNameLst>
                                      </p:cBhvr>
                                      <p:to>
                                        <p:strVal val="visible"/>
                                      </p:to>
                                    </p:set>
                                    <p:anim calcmode="lin" valueType="num">
                                      <p:cBhvr additive="base">
                                        <p:cTn id="15" dur="1000"/>
                                        <p:tgtEl>
                                          <p:spTgt spid="279"/>
                                        </p:tgtEl>
                                        <p:attrNameLst>
                                          <p:attrName>ppt_x</p:attrName>
                                        </p:attrNameLst>
                                      </p:cBhvr>
                                      <p:tavLst>
                                        <p:tav tm="0">
                                          <p:val>
                                            <p:strVal val="#ppt_x-1"/>
                                          </p:val>
                                        </p:tav>
                                        <p:tav tm="100000">
                                          <p:val>
                                            <p:strVal val="#ppt_x"/>
                                          </p:val>
                                        </p:tav>
                                      </p:tavLst>
                                    </p:anim>
                                  </p:childTnLst>
                                </p:cTn>
                              </p:par>
                            </p:childTnLst>
                          </p:cTn>
                        </p:par>
                        <p:par>
                          <p:cTn id="16" fill="hold">
                            <p:stCondLst>
                              <p:cond delay="3000"/>
                            </p:stCondLst>
                            <p:childTnLst>
                              <p:par>
                                <p:cTn id="17" presetID="23" presetClass="entr" presetSubtype="16" fill="hold" nodeType="afterEffect">
                                  <p:stCondLst>
                                    <p:cond delay="0"/>
                                  </p:stCondLst>
                                  <p:childTnLst>
                                    <p:set>
                                      <p:cBhvr>
                                        <p:cTn id="18" dur="1" fill="hold">
                                          <p:stCondLst>
                                            <p:cond delay="0"/>
                                          </p:stCondLst>
                                        </p:cTn>
                                        <p:tgtEl>
                                          <p:spTgt spid="278"/>
                                        </p:tgtEl>
                                        <p:attrNameLst>
                                          <p:attrName>style.visibility</p:attrName>
                                        </p:attrNameLst>
                                      </p:cBhvr>
                                      <p:to>
                                        <p:strVal val="visible"/>
                                      </p:to>
                                    </p:set>
                                    <p:anim calcmode="lin" valueType="num">
                                      <p:cBhvr additive="base">
                                        <p:cTn id="19" dur="1000"/>
                                        <p:tgtEl>
                                          <p:spTgt spid="278"/>
                                        </p:tgtEl>
                                        <p:attrNameLst>
                                          <p:attrName>ppt_w</p:attrName>
                                        </p:attrNameLst>
                                      </p:cBhvr>
                                      <p:tavLst>
                                        <p:tav tm="0">
                                          <p:val>
                                            <p:strVal val="0"/>
                                          </p:val>
                                        </p:tav>
                                        <p:tav tm="100000">
                                          <p:val>
                                            <p:strVal val="#ppt_w"/>
                                          </p:val>
                                        </p:tav>
                                      </p:tavLst>
                                    </p:anim>
                                    <p:anim calcmode="lin" valueType="num">
                                      <p:cBhvr additive="base">
                                        <p:cTn id="20" dur="1000"/>
                                        <p:tgtEl>
                                          <p:spTgt spid="278"/>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340"/>
        <p:cNvGrpSpPr/>
        <p:nvPr/>
      </p:nvGrpSpPr>
      <p:grpSpPr>
        <a:xfrm>
          <a:off x="0" y="0"/>
          <a:ext cx="0" cy="0"/>
          <a:chOff x="0" y="0"/>
          <a:chExt cx="0" cy="0"/>
        </a:xfrm>
      </p:grpSpPr>
      <p:sp>
        <p:nvSpPr>
          <p:cNvPr id="341" name="Google Shape;341;p2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200"/>
              </a:spcBef>
              <a:spcAft>
                <a:spcPts val="1200"/>
              </a:spcAft>
              <a:buNone/>
            </a:pPr>
            <a:r>
              <a:rPr lang="en" sz="3100" b="1">
                <a:solidFill>
                  <a:srgbClr val="000000"/>
                </a:solidFill>
              </a:rPr>
              <a:t>Data Exploration</a:t>
            </a:r>
            <a:r>
              <a:rPr lang="en" sz="3100">
                <a:solidFill>
                  <a:srgbClr val="000000"/>
                </a:solidFill>
              </a:rPr>
              <a:t>/Analysis/Visualization</a:t>
            </a:r>
            <a:endParaRPr sz="4100" b="1">
              <a:solidFill>
                <a:srgbClr val="000000"/>
              </a:solidFill>
            </a:endParaRPr>
          </a:p>
        </p:txBody>
      </p:sp>
      <p:sp>
        <p:nvSpPr>
          <p:cNvPr id="342" name="Google Shape;342;p22"/>
          <p:cNvSpPr txBox="1">
            <a:spLocks noGrp="1"/>
          </p:cNvSpPr>
          <p:nvPr>
            <p:ph type="body" idx="1"/>
          </p:nvPr>
        </p:nvSpPr>
        <p:spPr>
          <a:xfrm>
            <a:off x="1346050" y="1239075"/>
            <a:ext cx="6988200" cy="300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a:solidFill>
                  <a:srgbClr val="000000"/>
                </a:solidFill>
              </a:rPr>
              <a:t>What common words appear in our sentiment analysis? </a:t>
            </a:r>
            <a:endParaRPr sz="1800">
              <a:solidFill>
                <a:srgbClr val="000000"/>
              </a:solidFill>
            </a:endParaRPr>
          </a:p>
          <a:p>
            <a:pPr marL="457200" lvl="0" indent="-342900" algn="l" rtl="0">
              <a:spcBef>
                <a:spcPts val="1200"/>
              </a:spcBef>
              <a:spcAft>
                <a:spcPts val="0"/>
              </a:spcAft>
              <a:buClr>
                <a:srgbClr val="000000"/>
              </a:buClr>
              <a:buSzPts val="1800"/>
              <a:buChar char="-"/>
            </a:pPr>
            <a:r>
              <a:rPr lang="en" sz="1800">
                <a:solidFill>
                  <a:srgbClr val="000000"/>
                </a:solidFill>
              </a:rPr>
              <a:t>Positive:</a:t>
            </a:r>
            <a:endParaRPr sz="1800">
              <a:solidFill>
                <a:srgbClr val="000000"/>
              </a:solidFill>
            </a:endParaRPr>
          </a:p>
          <a:p>
            <a:pPr marL="0" lvl="0" indent="0" algn="l" rtl="0">
              <a:spcBef>
                <a:spcPts val="1200"/>
              </a:spcBef>
              <a:spcAft>
                <a:spcPts val="1200"/>
              </a:spcAft>
              <a:buNone/>
            </a:pPr>
            <a:r>
              <a:rPr lang="en" sz="1800">
                <a:solidFill>
                  <a:srgbClr val="000000"/>
                </a:solidFill>
              </a:rPr>
              <a:t>Textblob								        VADER</a:t>
            </a:r>
            <a:endParaRPr sz="1800">
              <a:solidFill>
                <a:srgbClr val="000000"/>
              </a:solidFill>
            </a:endParaRPr>
          </a:p>
        </p:txBody>
      </p:sp>
      <p:pic>
        <p:nvPicPr>
          <p:cNvPr id="343" name="Google Shape;343;p22"/>
          <p:cNvPicPr preferRelativeResize="0"/>
          <p:nvPr/>
        </p:nvPicPr>
        <p:blipFill>
          <a:blip r:embed="rId3">
            <a:alphaModFix/>
          </a:blip>
          <a:stretch>
            <a:fillRect/>
          </a:stretch>
        </p:blipFill>
        <p:spPr>
          <a:xfrm>
            <a:off x="907988" y="2788625"/>
            <a:ext cx="2506693" cy="1686250"/>
          </a:xfrm>
          <a:prstGeom prst="rect">
            <a:avLst/>
          </a:prstGeom>
          <a:noFill/>
          <a:ln>
            <a:noFill/>
          </a:ln>
        </p:spPr>
      </p:pic>
      <p:sp>
        <p:nvSpPr>
          <p:cNvPr id="344" name="Google Shape;344;p22"/>
          <p:cNvSpPr txBox="1"/>
          <p:nvPr/>
        </p:nvSpPr>
        <p:spPr>
          <a:xfrm>
            <a:off x="732700" y="1702625"/>
            <a:ext cx="139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Nunito"/>
              <a:ea typeface="Nunito"/>
              <a:cs typeface="Nunito"/>
              <a:sym typeface="Nunito"/>
            </a:endParaRPr>
          </a:p>
        </p:txBody>
      </p:sp>
      <p:pic>
        <p:nvPicPr>
          <p:cNvPr id="345" name="Google Shape;345;p22"/>
          <p:cNvPicPr preferRelativeResize="0"/>
          <p:nvPr/>
        </p:nvPicPr>
        <p:blipFill>
          <a:blip r:embed="rId4">
            <a:alphaModFix/>
          </a:blip>
          <a:stretch>
            <a:fillRect/>
          </a:stretch>
        </p:blipFill>
        <p:spPr>
          <a:xfrm>
            <a:off x="3781370" y="2885933"/>
            <a:ext cx="3263666" cy="1686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349"/>
        <p:cNvGrpSpPr/>
        <p:nvPr/>
      </p:nvGrpSpPr>
      <p:grpSpPr>
        <a:xfrm>
          <a:off x="0" y="0"/>
          <a:ext cx="0" cy="0"/>
          <a:chOff x="0" y="0"/>
          <a:chExt cx="0" cy="0"/>
        </a:xfrm>
      </p:grpSpPr>
      <p:sp>
        <p:nvSpPr>
          <p:cNvPr id="350" name="Google Shape;350;p2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200"/>
              </a:spcBef>
              <a:spcAft>
                <a:spcPts val="0"/>
              </a:spcAft>
              <a:buNone/>
            </a:pPr>
            <a:r>
              <a:rPr lang="en" sz="3100">
                <a:solidFill>
                  <a:srgbClr val="000000"/>
                </a:solidFill>
              </a:rPr>
              <a:t>Data Exploration/Analysis/Visualization</a:t>
            </a:r>
            <a:endParaRPr sz="4100">
              <a:solidFill>
                <a:srgbClr val="000000"/>
              </a:solidFill>
            </a:endParaRPr>
          </a:p>
          <a:p>
            <a:pPr marL="0" lvl="0" indent="0" algn="l" rtl="0">
              <a:lnSpc>
                <a:spcPct val="115000"/>
              </a:lnSpc>
              <a:spcBef>
                <a:spcPts val="1200"/>
              </a:spcBef>
              <a:spcAft>
                <a:spcPts val="1200"/>
              </a:spcAft>
              <a:buNone/>
            </a:pPr>
            <a:endParaRPr sz="3100">
              <a:solidFill>
                <a:srgbClr val="000000"/>
              </a:solidFill>
            </a:endParaRPr>
          </a:p>
        </p:txBody>
      </p:sp>
      <p:sp>
        <p:nvSpPr>
          <p:cNvPr id="351" name="Google Shape;351;p23"/>
          <p:cNvSpPr txBox="1">
            <a:spLocks noGrp="1"/>
          </p:cNvSpPr>
          <p:nvPr>
            <p:ph type="body" idx="1"/>
          </p:nvPr>
        </p:nvSpPr>
        <p:spPr>
          <a:xfrm>
            <a:off x="1346050" y="1239075"/>
            <a:ext cx="6988200" cy="300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a:solidFill>
                  <a:srgbClr val="000000"/>
                </a:solidFill>
              </a:rPr>
              <a:t>What common words appear in our sentiment analysis? </a:t>
            </a:r>
            <a:endParaRPr sz="1800">
              <a:solidFill>
                <a:srgbClr val="000000"/>
              </a:solidFill>
            </a:endParaRPr>
          </a:p>
          <a:p>
            <a:pPr marL="457200" lvl="0" indent="-342900" algn="l" rtl="0">
              <a:spcBef>
                <a:spcPts val="1200"/>
              </a:spcBef>
              <a:spcAft>
                <a:spcPts val="0"/>
              </a:spcAft>
              <a:buClr>
                <a:srgbClr val="000000"/>
              </a:buClr>
              <a:buSzPts val="1800"/>
              <a:buChar char="-"/>
            </a:pPr>
            <a:r>
              <a:rPr lang="en" sz="1800">
                <a:solidFill>
                  <a:srgbClr val="000000"/>
                </a:solidFill>
              </a:rPr>
              <a:t>Negative:</a:t>
            </a:r>
            <a:endParaRPr sz="1800">
              <a:solidFill>
                <a:srgbClr val="000000"/>
              </a:solidFill>
            </a:endParaRPr>
          </a:p>
          <a:p>
            <a:pPr marL="0" lvl="0" indent="0" algn="l" rtl="0">
              <a:spcBef>
                <a:spcPts val="1200"/>
              </a:spcBef>
              <a:spcAft>
                <a:spcPts val="0"/>
              </a:spcAft>
              <a:buNone/>
            </a:pPr>
            <a:r>
              <a:rPr lang="en" sz="1800">
                <a:solidFill>
                  <a:srgbClr val="000000"/>
                </a:solidFill>
              </a:rPr>
              <a:t>Textblob										VADER</a:t>
            </a:r>
            <a:endParaRPr sz="1800">
              <a:solidFill>
                <a:srgbClr val="000000"/>
              </a:solidFill>
            </a:endParaRPr>
          </a:p>
          <a:p>
            <a:pPr marL="0" lvl="0" indent="0" algn="l" rtl="0">
              <a:spcBef>
                <a:spcPts val="1200"/>
              </a:spcBef>
              <a:spcAft>
                <a:spcPts val="1200"/>
              </a:spcAft>
              <a:buNone/>
            </a:pPr>
            <a:endParaRPr sz="1800">
              <a:solidFill>
                <a:srgbClr val="000000"/>
              </a:solidFill>
            </a:endParaRPr>
          </a:p>
        </p:txBody>
      </p:sp>
      <p:sp>
        <p:nvSpPr>
          <p:cNvPr id="352" name="Google Shape;352;p23"/>
          <p:cNvSpPr txBox="1"/>
          <p:nvPr/>
        </p:nvSpPr>
        <p:spPr>
          <a:xfrm>
            <a:off x="732700" y="1702625"/>
            <a:ext cx="139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Nunito"/>
              <a:ea typeface="Nunito"/>
              <a:cs typeface="Nunito"/>
              <a:sym typeface="Nunito"/>
            </a:endParaRPr>
          </a:p>
        </p:txBody>
      </p:sp>
      <p:pic>
        <p:nvPicPr>
          <p:cNvPr id="353" name="Google Shape;353;p23"/>
          <p:cNvPicPr preferRelativeResize="0"/>
          <p:nvPr/>
        </p:nvPicPr>
        <p:blipFill>
          <a:blip r:embed="rId3">
            <a:alphaModFix/>
          </a:blip>
          <a:stretch>
            <a:fillRect/>
          </a:stretch>
        </p:blipFill>
        <p:spPr>
          <a:xfrm>
            <a:off x="1207194" y="2707075"/>
            <a:ext cx="2485043" cy="1643950"/>
          </a:xfrm>
          <a:prstGeom prst="rect">
            <a:avLst/>
          </a:prstGeom>
          <a:noFill/>
          <a:ln>
            <a:noFill/>
          </a:ln>
        </p:spPr>
      </p:pic>
      <p:pic>
        <p:nvPicPr>
          <p:cNvPr id="354" name="Google Shape;354;p23"/>
          <p:cNvPicPr preferRelativeResize="0"/>
          <p:nvPr/>
        </p:nvPicPr>
        <p:blipFill>
          <a:blip r:embed="rId4">
            <a:alphaModFix/>
          </a:blip>
          <a:stretch>
            <a:fillRect/>
          </a:stretch>
        </p:blipFill>
        <p:spPr>
          <a:xfrm>
            <a:off x="5145804" y="2896892"/>
            <a:ext cx="2702795" cy="150148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358"/>
        <p:cNvGrpSpPr/>
        <p:nvPr/>
      </p:nvGrpSpPr>
      <p:grpSpPr>
        <a:xfrm>
          <a:off x="0" y="0"/>
          <a:ext cx="0" cy="0"/>
          <a:chOff x="0" y="0"/>
          <a:chExt cx="0" cy="0"/>
        </a:xfrm>
      </p:grpSpPr>
      <p:sp>
        <p:nvSpPr>
          <p:cNvPr id="359" name="Google Shape;359;p2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200"/>
              </a:spcBef>
              <a:spcAft>
                <a:spcPts val="0"/>
              </a:spcAft>
              <a:buNone/>
            </a:pPr>
            <a:r>
              <a:rPr lang="en" sz="3100">
                <a:solidFill>
                  <a:srgbClr val="000000"/>
                </a:solidFill>
              </a:rPr>
              <a:t>Data Exploration/Analysis/Visualization</a:t>
            </a:r>
            <a:endParaRPr sz="4100">
              <a:solidFill>
                <a:srgbClr val="000000"/>
              </a:solidFill>
            </a:endParaRPr>
          </a:p>
          <a:p>
            <a:pPr marL="0" lvl="0" indent="0" algn="l" rtl="0">
              <a:lnSpc>
                <a:spcPct val="115000"/>
              </a:lnSpc>
              <a:spcBef>
                <a:spcPts val="1200"/>
              </a:spcBef>
              <a:spcAft>
                <a:spcPts val="1200"/>
              </a:spcAft>
              <a:buNone/>
            </a:pPr>
            <a:endParaRPr sz="3100">
              <a:solidFill>
                <a:srgbClr val="000000"/>
              </a:solidFill>
            </a:endParaRPr>
          </a:p>
        </p:txBody>
      </p:sp>
      <p:sp>
        <p:nvSpPr>
          <p:cNvPr id="360" name="Google Shape;360;p24"/>
          <p:cNvSpPr txBox="1">
            <a:spLocks noGrp="1"/>
          </p:cNvSpPr>
          <p:nvPr>
            <p:ph type="body" idx="1"/>
          </p:nvPr>
        </p:nvSpPr>
        <p:spPr>
          <a:xfrm>
            <a:off x="1346050" y="1239075"/>
            <a:ext cx="6988200" cy="300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dirty="0">
                <a:solidFill>
                  <a:srgbClr val="000000"/>
                </a:solidFill>
              </a:rPr>
              <a:t>What common words appear in our sentiment analysis? </a:t>
            </a:r>
            <a:endParaRPr sz="1800" dirty="0">
              <a:solidFill>
                <a:srgbClr val="000000"/>
              </a:solidFill>
            </a:endParaRPr>
          </a:p>
          <a:p>
            <a:pPr marL="457200" lvl="0" indent="-342900" algn="l" rtl="0">
              <a:spcBef>
                <a:spcPts val="1200"/>
              </a:spcBef>
              <a:spcAft>
                <a:spcPts val="0"/>
              </a:spcAft>
              <a:buClr>
                <a:srgbClr val="000000"/>
              </a:buClr>
              <a:buSzPts val="1800"/>
              <a:buChar char="-"/>
            </a:pPr>
            <a:r>
              <a:rPr lang="en" sz="1800" dirty="0">
                <a:solidFill>
                  <a:srgbClr val="000000"/>
                </a:solidFill>
              </a:rPr>
              <a:t>Neutral:</a:t>
            </a:r>
            <a:endParaRPr sz="1800" dirty="0">
              <a:solidFill>
                <a:srgbClr val="000000"/>
              </a:solidFill>
            </a:endParaRPr>
          </a:p>
          <a:p>
            <a:pPr marL="457200" lvl="0" indent="0" algn="l" rtl="0">
              <a:spcBef>
                <a:spcPts val="1200"/>
              </a:spcBef>
              <a:spcAft>
                <a:spcPts val="0"/>
              </a:spcAft>
              <a:buNone/>
            </a:pPr>
            <a:r>
              <a:rPr lang="en" sz="1800" dirty="0">
                <a:solidFill>
                  <a:srgbClr val="000000"/>
                </a:solidFill>
              </a:rPr>
              <a:t>Textblob							                                     VADER</a:t>
            </a:r>
            <a:endParaRPr sz="1800" dirty="0">
              <a:solidFill>
                <a:srgbClr val="000000"/>
              </a:solidFill>
            </a:endParaRPr>
          </a:p>
          <a:p>
            <a:pPr marL="0" lvl="0" indent="0" algn="l" rtl="0">
              <a:spcBef>
                <a:spcPts val="1200"/>
              </a:spcBef>
              <a:spcAft>
                <a:spcPts val="0"/>
              </a:spcAft>
              <a:buNone/>
            </a:pPr>
            <a:endParaRPr sz="1800" dirty="0">
              <a:solidFill>
                <a:srgbClr val="000000"/>
              </a:solidFill>
            </a:endParaRPr>
          </a:p>
          <a:p>
            <a:pPr marL="0" lvl="0" indent="0" algn="l" rtl="0">
              <a:spcBef>
                <a:spcPts val="1200"/>
              </a:spcBef>
              <a:spcAft>
                <a:spcPts val="1200"/>
              </a:spcAft>
              <a:buNone/>
            </a:pPr>
            <a:endParaRPr sz="1800" dirty="0">
              <a:solidFill>
                <a:srgbClr val="000000"/>
              </a:solidFill>
            </a:endParaRPr>
          </a:p>
        </p:txBody>
      </p:sp>
      <p:sp>
        <p:nvSpPr>
          <p:cNvPr id="361" name="Google Shape;361;p24"/>
          <p:cNvSpPr txBox="1"/>
          <p:nvPr/>
        </p:nvSpPr>
        <p:spPr>
          <a:xfrm>
            <a:off x="732700" y="1702625"/>
            <a:ext cx="139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Nunito"/>
              <a:ea typeface="Nunito"/>
              <a:cs typeface="Nunito"/>
              <a:sym typeface="Nunito"/>
            </a:endParaRPr>
          </a:p>
        </p:txBody>
      </p:sp>
      <p:pic>
        <p:nvPicPr>
          <p:cNvPr id="362" name="Google Shape;362;p24"/>
          <p:cNvPicPr preferRelativeResize="0"/>
          <p:nvPr/>
        </p:nvPicPr>
        <p:blipFill>
          <a:blip r:embed="rId3">
            <a:alphaModFix/>
          </a:blip>
          <a:stretch>
            <a:fillRect/>
          </a:stretch>
        </p:blipFill>
        <p:spPr>
          <a:xfrm>
            <a:off x="895604" y="2941816"/>
            <a:ext cx="2602669" cy="1734093"/>
          </a:xfrm>
          <a:prstGeom prst="rect">
            <a:avLst/>
          </a:prstGeom>
          <a:noFill/>
          <a:ln>
            <a:noFill/>
          </a:ln>
        </p:spPr>
      </p:pic>
      <p:pic>
        <p:nvPicPr>
          <p:cNvPr id="363" name="Google Shape;363;p24"/>
          <p:cNvPicPr preferRelativeResize="0"/>
          <p:nvPr/>
        </p:nvPicPr>
        <p:blipFill>
          <a:blip r:embed="rId4">
            <a:alphaModFix/>
          </a:blip>
          <a:stretch>
            <a:fillRect/>
          </a:stretch>
        </p:blipFill>
        <p:spPr>
          <a:xfrm>
            <a:off x="4572000" y="2953447"/>
            <a:ext cx="2544689" cy="152106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395"/>
        <p:cNvGrpSpPr/>
        <p:nvPr/>
      </p:nvGrpSpPr>
      <p:grpSpPr>
        <a:xfrm>
          <a:off x="0" y="0"/>
          <a:ext cx="0" cy="0"/>
          <a:chOff x="0" y="0"/>
          <a:chExt cx="0" cy="0"/>
        </a:xfrm>
      </p:grpSpPr>
      <p:sp>
        <p:nvSpPr>
          <p:cNvPr id="396" name="Google Shape;396;p2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solidFill>
                  <a:srgbClr val="000000"/>
                </a:solidFill>
              </a:rPr>
              <a:t>Challenges and Limitations</a:t>
            </a:r>
            <a:endParaRPr sz="3000">
              <a:solidFill>
                <a:srgbClr val="000000"/>
              </a:solidFill>
            </a:endParaRPr>
          </a:p>
        </p:txBody>
      </p:sp>
      <p:sp>
        <p:nvSpPr>
          <p:cNvPr id="397" name="Google Shape;397;p29"/>
          <p:cNvSpPr txBox="1">
            <a:spLocks noGrp="1"/>
          </p:cNvSpPr>
          <p:nvPr>
            <p:ph type="body" idx="1"/>
          </p:nvPr>
        </p:nvSpPr>
        <p:spPr>
          <a:xfrm>
            <a:off x="1303800" y="1339250"/>
            <a:ext cx="7030500" cy="3690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000000"/>
              </a:buClr>
              <a:buSzPts val="1300"/>
              <a:buChar char="●"/>
            </a:pPr>
            <a:r>
              <a:rPr lang="en">
                <a:solidFill>
                  <a:srgbClr val="000000"/>
                </a:solidFill>
              </a:rPr>
              <a:t>Facebook, Instagram and TikTok were all considered initially, but did not have the necessary data readily available.</a:t>
            </a:r>
            <a:endParaRPr>
              <a:solidFill>
                <a:srgbClr val="000000"/>
              </a:solidFill>
            </a:endParaRPr>
          </a:p>
          <a:p>
            <a:pPr marL="457200" lvl="0" indent="-311150" algn="l" rtl="0">
              <a:spcBef>
                <a:spcPts val="0"/>
              </a:spcBef>
              <a:spcAft>
                <a:spcPts val="0"/>
              </a:spcAft>
              <a:buClr>
                <a:srgbClr val="000000"/>
              </a:buClr>
              <a:buSzPts val="1300"/>
              <a:buChar char="●"/>
            </a:pPr>
            <a:r>
              <a:rPr lang="en">
                <a:solidFill>
                  <a:srgbClr val="000000"/>
                </a:solidFill>
              </a:rPr>
              <a:t>Some members ran into issues with gaining Academic Twitter accounts to be able to access the Twitter API.</a:t>
            </a:r>
            <a:endParaRPr>
              <a:solidFill>
                <a:srgbClr val="000000"/>
              </a:solidFill>
            </a:endParaRPr>
          </a:p>
          <a:p>
            <a:pPr marL="457200" lvl="0" indent="-311150" algn="l" rtl="0">
              <a:spcBef>
                <a:spcPts val="0"/>
              </a:spcBef>
              <a:spcAft>
                <a:spcPts val="0"/>
              </a:spcAft>
              <a:buClr>
                <a:srgbClr val="000000"/>
              </a:buClr>
              <a:buSzPts val="1300"/>
              <a:buChar char="●"/>
            </a:pPr>
            <a:r>
              <a:rPr lang="en">
                <a:solidFill>
                  <a:srgbClr val="000000"/>
                </a:solidFill>
              </a:rPr>
              <a:t>After gaining access to tweets our original goal of using the location of tweets was not possible due to most tweets not having geotag data</a:t>
            </a:r>
            <a:endParaRPr>
              <a:solidFill>
                <a:srgbClr val="000000"/>
              </a:solidFill>
            </a:endParaRPr>
          </a:p>
          <a:p>
            <a:pPr marL="457200" lvl="0" indent="-311150" algn="l" rtl="0">
              <a:spcBef>
                <a:spcPts val="0"/>
              </a:spcBef>
              <a:spcAft>
                <a:spcPts val="0"/>
              </a:spcAft>
              <a:buClr>
                <a:srgbClr val="000000"/>
              </a:buClr>
              <a:buSzPts val="1300"/>
              <a:buChar char="●"/>
            </a:pPr>
            <a:r>
              <a:rPr lang="en">
                <a:solidFill>
                  <a:srgbClr val="000000"/>
                </a:solidFill>
              </a:rPr>
              <a:t>The Twitter API was very limited to the amount of data we could pull</a:t>
            </a:r>
            <a:endParaRPr>
              <a:solidFill>
                <a:srgbClr val="000000"/>
              </a:solidFill>
            </a:endParaRPr>
          </a:p>
          <a:p>
            <a:pPr marL="457200" lvl="0" indent="-311150" algn="l" rtl="0">
              <a:spcBef>
                <a:spcPts val="0"/>
              </a:spcBef>
              <a:spcAft>
                <a:spcPts val="0"/>
              </a:spcAft>
              <a:buClr>
                <a:srgbClr val="000000"/>
              </a:buClr>
              <a:buSzPts val="1300"/>
              <a:buChar char="●"/>
            </a:pPr>
            <a:r>
              <a:rPr lang="en">
                <a:solidFill>
                  <a:srgbClr val="000000"/>
                </a:solidFill>
              </a:rPr>
              <a:t>Using academic accounts only allows access back to 7 days of tweets. We could not get twitter's full archive search without having a twitter scholar account.</a:t>
            </a:r>
            <a:endParaRPr>
              <a:solidFill>
                <a:srgbClr val="000000"/>
              </a:solidFill>
            </a:endParaRPr>
          </a:p>
          <a:p>
            <a:pPr marL="457200" lvl="0" indent="-311150" algn="l" rtl="0">
              <a:spcBef>
                <a:spcPts val="0"/>
              </a:spcBef>
              <a:spcAft>
                <a:spcPts val="0"/>
              </a:spcAft>
              <a:buClr>
                <a:srgbClr val="000000"/>
              </a:buClr>
              <a:buSzPts val="1300"/>
              <a:buChar char="●"/>
            </a:pPr>
            <a:r>
              <a:rPr lang="en">
                <a:solidFill>
                  <a:srgbClr val="000000"/>
                </a:solidFill>
              </a:rPr>
              <a:t>The group decided to use a Kaggle Dataset, which provided us with thousands of tweets from December 20, 2020 when the first vaccine was announced.</a:t>
            </a:r>
            <a:endParaRPr>
              <a:solidFill>
                <a:srgbClr val="000000"/>
              </a:solidFill>
            </a:endParaRPr>
          </a:p>
          <a:p>
            <a:pPr marL="457200" lvl="0" indent="-311150" algn="l" rtl="0">
              <a:spcBef>
                <a:spcPts val="0"/>
              </a:spcBef>
              <a:spcAft>
                <a:spcPts val="0"/>
              </a:spcAft>
              <a:buClr>
                <a:srgbClr val="000000"/>
              </a:buClr>
              <a:buSzPts val="1300"/>
              <a:buChar char="●"/>
            </a:pPr>
            <a:r>
              <a:rPr lang="en">
                <a:solidFill>
                  <a:srgbClr val="000000"/>
                </a:solidFill>
              </a:rPr>
              <a:t>Group ran into a machine learning natural language paradox, where we noticed an issue within our sentiment analysis. When analyzing tweets for Covid-19 Vaccination sentiment (pro/anti-vaccine) when running into a tweet such as “I hate anti-vaxxers”, this would return a negative sentiment when this person is actually pro-vaccine.</a:t>
            </a:r>
            <a:endParaRPr>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401"/>
        <p:cNvGrpSpPr/>
        <p:nvPr/>
      </p:nvGrpSpPr>
      <p:grpSpPr>
        <a:xfrm>
          <a:off x="0" y="0"/>
          <a:ext cx="0" cy="0"/>
          <a:chOff x="0" y="0"/>
          <a:chExt cx="0" cy="0"/>
        </a:xfrm>
      </p:grpSpPr>
      <p:sp>
        <p:nvSpPr>
          <p:cNvPr id="402" name="Google Shape;402;p30"/>
          <p:cNvSpPr txBox="1">
            <a:spLocks noGrp="1"/>
          </p:cNvSpPr>
          <p:nvPr>
            <p:ph type="title"/>
          </p:nvPr>
        </p:nvSpPr>
        <p:spPr>
          <a:xfrm>
            <a:off x="1056750" y="2072100"/>
            <a:ext cx="7030500" cy="999300"/>
          </a:xfrm>
          <a:prstGeom prst="rect">
            <a:avLst/>
          </a:prstGeom>
        </p:spPr>
        <p:txBody>
          <a:bodyPr spcFirstLastPara="1" wrap="square" lIns="91425" tIns="91425" rIns="91425" bIns="91425" anchor="t" anchorCtr="0">
            <a:normAutofit fontScale="90000"/>
          </a:bodyPr>
          <a:lstStyle/>
          <a:p>
            <a:pPr marL="0" lvl="0" indent="0" algn="ctr" rtl="0">
              <a:lnSpc>
                <a:spcPct val="115000"/>
              </a:lnSpc>
              <a:spcBef>
                <a:spcPts val="1200"/>
              </a:spcBef>
              <a:spcAft>
                <a:spcPts val="1200"/>
              </a:spcAft>
              <a:buNone/>
            </a:pPr>
            <a:r>
              <a:rPr lang="en" sz="3100">
                <a:solidFill>
                  <a:srgbClr val="000000"/>
                </a:solidFill>
              </a:rPr>
              <a:t>Questions?</a:t>
            </a:r>
            <a:endParaRPr sz="4100">
              <a:solidFill>
                <a:srgbClr val="000000"/>
              </a:solidFill>
            </a:endParaRPr>
          </a:p>
        </p:txBody>
      </p:sp>
      <p:sp>
        <p:nvSpPr>
          <p:cNvPr id="403" name="Google Shape;403;p30"/>
          <p:cNvSpPr/>
          <p:nvPr/>
        </p:nvSpPr>
        <p:spPr>
          <a:xfrm rot="1620090">
            <a:off x="6176525" y="922150"/>
            <a:ext cx="773694" cy="1219154"/>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04" name="Google Shape;404;p30"/>
          <p:cNvSpPr/>
          <p:nvPr/>
        </p:nvSpPr>
        <p:spPr>
          <a:xfrm rot="1620090">
            <a:off x="6482125" y="3565675"/>
            <a:ext cx="773694" cy="1219154"/>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05" name="Google Shape;405;p30"/>
          <p:cNvSpPr/>
          <p:nvPr/>
        </p:nvSpPr>
        <p:spPr>
          <a:xfrm rot="1620090">
            <a:off x="2208525" y="872225"/>
            <a:ext cx="773694" cy="1219154"/>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06" name="Google Shape;406;p30"/>
          <p:cNvSpPr/>
          <p:nvPr/>
        </p:nvSpPr>
        <p:spPr>
          <a:xfrm rot="1620090">
            <a:off x="2248050" y="2830500"/>
            <a:ext cx="773694" cy="1219154"/>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07" name="Google Shape;407;p30"/>
          <p:cNvSpPr/>
          <p:nvPr/>
        </p:nvSpPr>
        <p:spPr>
          <a:xfrm rot="1620090">
            <a:off x="4327225" y="3305350"/>
            <a:ext cx="773694" cy="1219154"/>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08" name="Google Shape;408;p30"/>
          <p:cNvSpPr/>
          <p:nvPr/>
        </p:nvSpPr>
        <p:spPr>
          <a:xfrm rot="1620090">
            <a:off x="4192525" y="370075"/>
            <a:ext cx="773694" cy="1219154"/>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09" name="Google Shape;409;p30"/>
          <p:cNvSpPr/>
          <p:nvPr/>
        </p:nvSpPr>
        <p:spPr>
          <a:xfrm rot="1620090">
            <a:off x="593025" y="2181275"/>
            <a:ext cx="773694" cy="1219154"/>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10" name="Google Shape;410;p30"/>
          <p:cNvSpPr/>
          <p:nvPr/>
        </p:nvSpPr>
        <p:spPr>
          <a:xfrm rot="1620090">
            <a:off x="7678675" y="1807600"/>
            <a:ext cx="773694" cy="1219154"/>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11" name="Google Shape;411;p30"/>
          <p:cNvSpPr/>
          <p:nvPr/>
        </p:nvSpPr>
        <p:spPr>
          <a:xfrm rot="362250">
            <a:off x="3082731" y="4118276"/>
            <a:ext cx="520961" cy="5999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12" name="Google Shape;412;p30"/>
          <p:cNvSpPr/>
          <p:nvPr/>
        </p:nvSpPr>
        <p:spPr>
          <a:xfrm rot="362250">
            <a:off x="1086856" y="3432251"/>
            <a:ext cx="520961" cy="5999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13" name="Google Shape;413;p30"/>
          <p:cNvSpPr/>
          <p:nvPr/>
        </p:nvSpPr>
        <p:spPr>
          <a:xfrm rot="362250">
            <a:off x="1422856" y="247001"/>
            <a:ext cx="520961" cy="5999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14" name="Google Shape;414;p30"/>
          <p:cNvSpPr/>
          <p:nvPr/>
        </p:nvSpPr>
        <p:spPr>
          <a:xfrm rot="362250">
            <a:off x="5696456" y="3293626"/>
            <a:ext cx="520961" cy="5999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15" name="Google Shape;415;p30"/>
          <p:cNvSpPr/>
          <p:nvPr/>
        </p:nvSpPr>
        <p:spPr>
          <a:xfrm rot="362250">
            <a:off x="8135881" y="4050676"/>
            <a:ext cx="520961" cy="5999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16" name="Google Shape;416;p30"/>
          <p:cNvSpPr/>
          <p:nvPr/>
        </p:nvSpPr>
        <p:spPr>
          <a:xfrm rot="362250">
            <a:off x="7722506" y="744526"/>
            <a:ext cx="520961" cy="5999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17" name="Google Shape;417;p30"/>
          <p:cNvSpPr/>
          <p:nvPr/>
        </p:nvSpPr>
        <p:spPr>
          <a:xfrm rot="541328">
            <a:off x="5762435" y="178954"/>
            <a:ext cx="520956" cy="596869"/>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18" name="Google Shape;418;p30"/>
          <p:cNvSpPr/>
          <p:nvPr/>
        </p:nvSpPr>
        <p:spPr>
          <a:xfrm rot="541333">
            <a:off x="5222750" y="1292795"/>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19" name="Google Shape;419;p30"/>
          <p:cNvSpPr/>
          <p:nvPr/>
        </p:nvSpPr>
        <p:spPr>
          <a:xfrm rot="541333">
            <a:off x="3382900" y="277545"/>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20" name="Google Shape;420;p30"/>
          <p:cNvSpPr/>
          <p:nvPr/>
        </p:nvSpPr>
        <p:spPr>
          <a:xfrm rot="541333">
            <a:off x="1350400" y="1465770"/>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21" name="Google Shape;421;p30"/>
          <p:cNvSpPr/>
          <p:nvPr/>
        </p:nvSpPr>
        <p:spPr>
          <a:xfrm rot="541333">
            <a:off x="5583200" y="4405170"/>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22" name="Google Shape;422;p30"/>
          <p:cNvSpPr/>
          <p:nvPr/>
        </p:nvSpPr>
        <p:spPr>
          <a:xfrm rot="541333">
            <a:off x="3841725" y="3039120"/>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23" name="Google Shape;423;p30"/>
          <p:cNvSpPr/>
          <p:nvPr/>
        </p:nvSpPr>
        <p:spPr>
          <a:xfrm rot="541333">
            <a:off x="6855450" y="2663582"/>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24" name="Google Shape;424;p30"/>
          <p:cNvSpPr/>
          <p:nvPr/>
        </p:nvSpPr>
        <p:spPr>
          <a:xfrm rot="541333">
            <a:off x="7281950" y="277545"/>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25" name="Google Shape;425;p30"/>
          <p:cNvSpPr/>
          <p:nvPr/>
        </p:nvSpPr>
        <p:spPr>
          <a:xfrm rot="541333">
            <a:off x="8280175" y="3238420"/>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26" name="Google Shape;426;p30"/>
          <p:cNvSpPr/>
          <p:nvPr/>
        </p:nvSpPr>
        <p:spPr>
          <a:xfrm rot="541333">
            <a:off x="8549600" y="538220"/>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27" name="Google Shape;427;p30"/>
          <p:cNvSpPr/>
          <p:nvPr/>
        </p:nvSpPr>
        <p:spPr>
          <a:xfrm rot="541333">
            <a:off x="1483100" y="4472770"/>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28" name="Google Shape;428;p30"/>
          <p:cNvSpPr/>
          <p:nvPr/>
        </p:nvSpPr>
        <p:spPr>
          <a:xfrm rot="541333">
            <a:off x="482625" y="4109195"/>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29" name="Google Shape;429;p30"/>
          <p:cNvSpPr/>
          <p:nvPr/>
        </p:nvSpPr>
        <p:spPr>
          <a:xfrm rot="541333">
            <a:off x="296450" y="350107"/>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
        <p:nvSpPr>
          <p:cNvPr id="430" name="Google Shape;430;p30"/>
          <p:cNvSpPr/>
          <p:nvPr/>
        </p:nvSpPr>
        <p:spPr>
          <a:xfrm rot="541333">
            <a:off x="376950" y="1654320"/>
            <a:ext cx="232374" cy="25456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0000"/>
                </a:solidFill>
                <a:latin typeface="Arial"/>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284"/>
        <p:cNvGrpSpPr/>
        <p:nvPr/>
      </p:nvGrpSpPr>
      <p:grpSpPr>
        <a:xfrm>
          <a:off x="0" y="0"/>
          <a:ext cx="0" cy="0"/>
          <a:chOff x="0" y="0"/>
          <a:chExt cx="0" cy="0"/>
        </a:xfrm>
      </p:grpSpPr>
      <p:sp>
        <p:nvSpPr>
          <p:cNvPr id="285" name="Google Shape;285;p14"/>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Current State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289"/>
        <p:cNvGrpSpPr/>
        <p:nvPr/>
      </p:nvGrpSpPr>
      <p:grpSpPr>
        <a:xfrm>
          <a:off x="0" y="0"/>
          <a:ext cx="0" cy="0"/>
          <a:chOff x="0" y="0"/>
          <a:chExt cx="0" cy="0"/>
        </a:xfrm>
      </p:grpSpPr>
      <p:sp>
        <p:nvSpPr>
          <p:cNvPr id="290" name="Google Shape;290;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Covid-19 Sentiment Analysis: Current State</a:t>
            </a:r>
            <a:endParaRPr/>
          </a:p>
        </p:txBody>
      </p:sp>
      <p:sp>
        <p:nvSpPr>
          <p:cNvPr id="291" name="Google Shape;291;p15"/>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298450" algn="l" rtl="0">
              <a:spcBef>
                <a:spcPts val="1200"/>
              </a:spcBef>
              <a:spcAft>
                <a:spcPts val="0"/>
              </a:spcAft>
              <a:buClr>
                <a:schemeClr val="dk1"/>
              </a:buClr>
              <a:buSzPts val="1100"/>
              <a:buChar char="●"/>
            </a:pPr>
            <a:r>
              <a:rPr lang="en"/>
              <a:t>Twitter Covid-19 Sentiment Analysis</a:t>
            </a:r>
            <a:endParaRPr/>
          </a:p>
          <a:p>
            <a:pPr marL="457200" lvl="0" indent="-298450" algn="l" rtl="0">
              <a:spcBef>
                <a:spcPts val="0"/>
              </a:spcBef>
              <a:spcAft>
                <a:spcPts val="0"/>
              </a:spcAft>
              <a:buClr>
                <a:schemeClr val="dk1"/>
              </a:buClr>
              <a:buSzPts val="1100"/>
              <a:buChar char="●"/>
            </a:pPr>
            <a:r>
              <a:rPr lang="en"/>
              <a:t>Reason topic was selected</a:t>
            </a:r>
            <a:endParaRPr/>
          </a:p>
          <a:p>
            <a:pPr marL="457200" lvl="0" indent="-298450" algn="l" rtl="0">
              <a:spcBef>
                <a:spcPts val="0"/>
              </a:spcBef>
              <a:spcAft>
                <a:spcPts val="0"/>
              </a:spcAft>
              <a:buClr>
                <a:schemeClr val="dk1"/>
              </a:buClr>
              <a:buSzPts val="1100"/>
              <a:buChar char="●"/>
            </a:pPr>
            <a:r>
              <a:rPr lang="en"/>
              <a:t>Description of the source of data</a:t>
            </a:r>
            <a:endParaRPr/>
          </a:p>
          <a:p>
            <a:pPr marL="457200" lvl="0" indent="-298450" algn="l" rtl="0">
              <a:spcBef>
                <a:spcPts val="0"/>
              </a:spcBef>
              <a:spcAft>
                <a:spcPts val="0"/>
              </a:spcAft>
              <a:buClr>
                <a:schemeClr val="dk1"/>
              </a:buClr>
              <a:buSzPts val="1100"/>
              <a:buChar char="●"/>
            </a:pPr>
            <a:r>
              <a:rPr lang="en"/>
              <a:t>Questions the team hopes to answer with the data</a:t>
            </a:r>
            <a:endParaRPr/>
          </a:p>
          <a:p>
            <a:pPr marL="457200" lvl="0" indent="-298450" algn="l" rtl="0">
              <a:spcBef>
                <a:spcPts val="0"/>
              </a:spcBef>
              <a:spcAft>
                <a:spcPts val="0"/>
              </a:spcAft>
              <a:buClr>
                <a:schemeClr val="dk1"/>
              </a:buClr>
              <a:buSzPts val="1100"/>
              <a:buChar char="●"/>
            </a:pPr>
            <a:r>
              <a:rPr lang="en"/>
              <a:t>Description of the data exploration phase of the project</a:t>
            </a:r>
            <a:endParaRPr/>
          </a:p>
          <a:p>
            <a:pPr marL="457200" lvl="0" indent="-298450" algn="l" rtl="0">
              <a:spcBef>
                <a:spcPts val="0"/>
              </a:spcBef>
              <a:spcAft>
                <a:spcPts val="0"/>
              </a:spcAft>
              <a:buClr>
                <a:schemeClr val="dk1"/>
              </a:buClr>
              <a:buSzPts val="1100"/>
              <a:buChar char="●"/>
            </a:pPr>
            <a:r>
              <a:rPr lang="en"/>
              <a:t>Description of the analysis phase of the project</a:t>
            </a:r>
            <a:endParaRPr/>
          </a:p>
          <a:p>
            <a:pPr marL="0" lvl="0" indent="0" algn="l" rtl="0">
              <a:spcBef>
                <a:spcPts val="1200"/>
              </a:spcBef>
              <a:spcAft>
                <a:spcPts val="12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295"/>
        <p:cNvGrpSpPr/>
        <p:nvPr/>
      </p:nvGrpSpPr>
      <p:grpSpPr>
        <a:xfrm>
          <a:off x="0" y="0"/>
          <a:ext cx="0" cy="0"/>
          <a:chOff x="0" y="0"/>
          <a:chExt cx="0" cy="0"/>
        </a:xfrm>
      </p:grpSpPr>
      <p:sp>
        <p:nvSpPr>
          <p:cNvPr id="296" name="Google Shape;296;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b="1">
                <a:solidFill>
                  <a:srgbClr val="000000"/>
                </a:solidFill>
              </a:rPr>
              <a:t>Twitter C</a:t>
            </a:r>
            <a:r>
              <a:rPr lang="en" sz="3000">
                <a:solidFill>
                  <a:srgbClr val="000000"/>
                </a:solidFill>
              </a:rPr>
              <a:t>OVID</a:t>
            </a:r>
            <a:r>
              <a:rPr lang="en" sz="3000" b="1">
                <a:solidFill>
                  <a:srgbClr val="000000"/>
                </a:solidFill>
              </a:rPr>
              <a:t>-19 Sentiment Analysis</a:t>
            </a:r>
            <a:endParaRPr sz="3000" b="1">
              <a:solidFill>
                <a:srgbClr val="000000"/>
              </a:solidFill>
            </a:endParaRPr>
          </a:p>
        </p:txBody>
      </p:sp>
      <p:sp>
        <p:nvSpPr>
          <p:cNvPr id="297" name="Google Shape;297;p16"/>
          <p:cNvSpPr txBox="1">
            <a:spLocks noGrp="1"/>
          </p:cNvSpPr>
          <p:nvPr>
            <p:ph type="body" idx="1"/>
          </p:nvPr>
        </p:nvSpPr>
        <p:spPr>
          <a:xfrm>
            <a:off x="1303800" y="1425625"/>
            <a:ext cx="7030500" cy="3105900"/>
          </a:xfrm>
          <a:prstGeom prst="rect">
            <a:avLst/>
          </a:prstGeom>
        </p:spPr>
        <p:txBody>
          <a:bodyPr spcFirstLastPara="1" wrap="square" lIns="91425" tIns="91425" rIns="91425" bIns="91425" anchor="t" anchorCtr="0">
            <a:noAutofit/>
          </a:bodyPr>
          <a:lstStyle/>
          <a:p>
            <a:pPr marL="0" lvl="0" indent="0" algn="l" rtl="0">
              <a:spcBef>
                <a:spcPts val="1200"/>
              </a:spcBef>
              <a:spcAft>
                <a:spcPts val="1200"/>
              </a:spcAft>
              <a:buNone/>
            </a:pPr>
            <a:r>
              <a:rPr lang="en" sz="1600">
                <a:solidFill>
                  <a:srgbClr val="000000"/>
                </a:solidFill>
              </a:rPr>
              <a:t>This project aims to collect data from Twitter and perform sentiment analysis surrounding COVID-19 vaccines. We will perform the ETL using python and a SQL database, and also come up with some machine learning algorithms to possibly predict trends related to the virus and it's vaccines. The project will bring some meaningful discussions whether getting vaccinated stands in the way of individual personal liberty, including, but not limited to, the topic of employers requirement to have staff vaccinated. This project ultimately will be able to identify any correlation between changes in daily inoculation rates and changes in twitter sentiment surrounding COVID-19. </a:t>
            </a:r>
            <a:endParaRPr sz="16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301"/>
        <p:cNvGrpSpPr/>
        <p:nvPr/>
      </p:nvGrpSpPr>
      <p:grpSpPr>
        <a:xfrm>
          <a:off x="0" y="0"/>
          <a:ext cx="0" cy="0"/>
          <a:chOff x="0" y="0"/>
          <a:chExt cx="0" cy="0"/>
        </a:xfrm>
      </p:grpSpPr>
      <p:sp>
        <p:nvSpPr>
          <p:cNvPr id="302" name="Google Shape;302;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990"/>
              <a:buFont typeface="Arial"/>
              <a:buNone/>
            </a:pPr>
            <a:r>
              <a:rPr lang="en" sz="3020" b="1">
                <a:solidFill>
                  <a:srgbClr val="000000"/>
                </a:solidFill>
              </a:rPr>
              <a:t>Why did we choose Twitter C</a:t>
            </a:r>
            <a:r>
              <a:rPr lang="en" sz="3020">
                <a:solidFill>
                  <a:srgbClr val="000000"/>
                </a:solidFill>
              </a:rPr>
              <a:t>OVID</a:t>
            </a:r>
            <a:r>
              <a:rPr lang="en" sz="3020" b="1">
                <a:solidFill>
                  <a:srgbClr val="000000"/>
                </a:solidFill>
              </a:rPr>
              <a:t>-19 Sentiment Analysis?</a:t>
            </a:r>
            <a:endParaRPr sz="3020" b="1">
              <a:solidFill>
                <a:srgbClr val="000000"/>
              </a:solidFill>
            </a:endParaRPr>
          </a:p>
        </p:txBody>
      </p:sp>
      <p:sp>
        <p:nvSpPr>
          <p:cNvPr id="303" name="Google Shape;303;p17"/>
          <p:cNvSpPr txBox="1">
            <a:spLocks noGrp="1"/>
          </p:cNvSpPr>
          <p:nvPr>
            <p:ph type="body" idx="1"/>
          </p:nvPr>
        </p:nvSpPr>
        <p:spPr>
          <a:xfrm>
            <a:off x="1303800" y="1872725"/>
            <a:ext cx="7030500" cy="2921700"/>
          </a:xfrm>
          <a:prstGeom prst="rect">
            <a:avLst/>
          </a:prstGeom>
        </p:spPr>
        <p:txBody>
          <a:bodyPr spcFirstLastPara="1" wrap="square" lIns="91425" tIns="91425" rIns="91425" bIns="91425" anchor="t" anchorCtr="0">
            <a:normAutofit lnSpcReduction="10000"/>
          </a:bodyPr>
          <a:lstStyle/>
          <a:p>
            <a:pPr marL="457200" lvl="0" indent="-355600" algn="l" rtl="0">
              <a:spcBef>
                <a:spcPts val="0"/>
              </a:spcBef>
              <a:spcAft>
                <a:spcPts val="0"/>
              </a:spcAft>
              <a:buClr>
                <a:srgbClr val="000000"/>
              </a:buClr>
              <a:buSzPts val="2000"/>
              <a:buChar char="●"/>
            </a:pPr>
            <a:r>
              <a:rPr lang="en" sz="2000">
                <a:solidFill>
                  <a:srgbClr val="000000"/>
                </a:solidFill>
              </a:rPr>
              <a:t>We chose this topic because it is quite topical and has immediate importance to our lives and directly connects to current events. </a:t>
            </a:r>
            <a:endParaRPr sz="2000">
              <a:solidFill>
                <a:srgbClr val="000000"/>
              </a:solidFill>
            </a:endParaRPr>
          </a:p>
          <a:p>
            <a:pPr marL="457200" lvl="0" indent="-355600" algn="l" rtl="0">
              <a:spcBef>
                <a:spcPts val="0"/>
              </a:spcBef>
              <a:spcAft>
                <a:spcPts val="0"/>
              </a:spcAft>
              <a:buClr>
                <a:srgbClr val="000000"/>
              </a:buClr>
              <a:buSzPts val="2000"/>
              <a:buChar char="●"/>
            </a:pPr>
            <a:r>
              <a:rPr lang="en" sz="2000">
                <a:solidFill>
                  <a:srgbClr val="000000"/>
                </a:solidFill>
              </a:rPr>
              <a:t>We also believed that the topic would provide answers to actual questions in regards to how sentiment can be captured in regards to COVID-19.</a:t>
            </a:r>
            <a:endParaRPr sz="2000">
              <a:solidFill>
                <a:srgbClr val="000000"/>
              </a:solidFill>
            </a:endParaRPr>
          </a:p>
          <a:p>
            <a:pPr marL="457200" lvl="0" indent="-355600" algn="l" rtl="0">
              <a:spcBef>
                <a:spcPts val="0"/>
              </a:spcBef>
              <a:spcAft>
                <a:spcPts val="0"/>
              </a:spcAft>
              <a:buClr>
                <a:srgbClr val="000000"/>
              </a:buClr>
              <a:buSzPts val="2000"/>
              <a:buChar char="●"/>
            </a:pPr>
            <a:r>
              <a:rPr lang="en" sz="2000">
                <a:solidFill>
                  <a:srgbClr val="000000"/>
                </a:solidFill>
              </a:rPr>
              <a:t>Our topic also involves technology that is directly relevant to data analysis in the modern world</a:t>
            </a:r>
            <a:endParaRPr sz="20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307"/>
        <p:cNvGrpSpPr/>
        <p:nvPr/>
      </p:nvGrpSpPr>
      <p:grpSpPr>
        <a:xfrm>
          <a:off x="0" y="0"/>
          <a:ext cx="0" cy="0"/>
          <a:chOff x="0" y="0"/>
          <a:chExt cx="0" cy="0"/>
        </a:xfrm>
      </p:grpSpPr>
      <p:sp>
        <p:nvSpPr>
          <p:cNvPr id="308" name="Google Shape;308;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200"/>
              </a:spcBef>
              <a:spcAft>
                <a:spcPts val="1200"/>
              </a:spcAft>
              <a:buNone/>
            </a:pPr>
            <a:r>
              <a:rPr lang="en" sz="3100" b="1">
                <a:solidFill>
                  <a:srgbClr val="000000"/>
                </a:solidFill>
              </a:rPr>
              <a:t>Our Source Data</a:t>
            </a:r>
            <a:endParaRPr sz="4100" b="1">
              <a:solidFill>
                <a:srgbClr val="000000"/>
              </a:solidFill>
            </a:endParaRPr>
          </a:p>
        </p:txBody>
      </p:sp>
      <p:sp>
        <p:nvSpPr>
          <p:cNvPr id="309" name="Google Shape;309;p18"/>
          <p:cNvSpPr txBox="1">
            <a:spLocks noGrp="1"/>
          </p:cNvSpPr>
          <p:nvPr>
            <p:ph type="body" idx="1"/>
          </p:nvPr>
        </p:nvSpPr>
        <p:spPr>
          <a:xfrm>
            <a:off x="1303800" y="1566625"/>
            <a:ext cx="7030500" cy="254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u="sng">
                <a:solidFill>
                  <a:srgbClr val="000000"/>
                </a:solidFill>
              </a:rPr>
              <a:t>Twitter.com</a:t>
            </a:r>
            <a:r>
              <a:rPr lang="en" sz="2000">
                <a:solidFill>
                  <a:srgbClr val="000000"/>
                </a:solidFill>
              </a:rPr>
              <a:t> - We used the Twitter API to gain access to tweets (limited to the past 7 days)</a:t>
            </a:r>
            <a:endParaRPr sz="2000">
              <a:solidFill>
                <a:srgbClr val="000000"/>
              </a:solidFill>
            </a:endParaRPr>
          </a:p>
          <a:p>
            <a:pPr marL="0" lvl="0" indent="0" algn="l" rtl="0">
              <a:spcBef>
                <a:spcPts val="1200"/>
              </a:spcBef>
              <a:spcAft>
                <a:spcPts val="0"/>
              </a:spcAft>
              <a:buNone/>
            </a:pPr>
            <a:r>
              <a:rPr lang="en" sz="2000" u="sng">
                <a:solidFill>
                  <a:srgbClr val="000000"/>
                </a:solidFill>
              </a:rPr>
              <a:t>Kaggle.com</a:t>
            </a:r>
            <a:r>
              <a:rPr lang="en" sz="2000">
                <a:solidFill>
                  <a:srgbClr val="000000"/>
                </a:solidFill>
              </a:rPr>
              <a:t> - We supplemented Twitter API tweets with aggregated tweets from Kaggle (dating back to Dec. 2020)</a:t>
            </a:r>
            <a:endParaRPr sz="2000">
              <a:solidFill>
                <a:srgbClr val="000000"/>
              </a:solidFill>
            </a:endParaRPr>
          </a:p>
          <a:p>
            <a:pPr marL="0" lvl="0" indent="0" algn="l" rtl="0">
              <a:spcBef>
                <a:spcPts val="1200"/>
              </a:spcBef>
              <a:spcAft>
                <a:spcPts val="1200"/>
              </a:spcAft>
              <a:buNone/>
            </a:pPr>
            <a:r>
              <a:rPr lang="en" sz="2000" u="sng">
                <a:solidFill>
                  <a:srgbClr val="000000"/>
                </a:solidFill>
              </a:rPr>
              <a:t>CDC.gov</a:t>
            </a:r>
            <a:r>
              <a:rPr lang="en" sz="2000">
                <a:solidFill>
                  <a:srgbClr val="000000"/>
                </a:solidFill>
              </a:rPr>
              <a:t> - CDC data allowed us to access inoculation numbers and rates as well as Covid-19 cases and deaths</a:t>
            </a:r>
            <a:endParaRPr sz="20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313"/>
        <p:cNvGrpSpPr/>
        <p:nvPr/>
      </p:nvGrpSpPr>
      <p:grpSpPr>
        <a:xfrm>
          <a:off x="0" y="0"/>
          <a:ext cx="0" cy="0"/>
          <a:chOff x="0" y="0"/>
          <a:chExt cx="0" cy="0"/>
        </a:xfrm>
      </p:grpSpPr>
      <p:sp>
        <p:nvSpPr>
          <p:cNvPr id="314" name="Google Shape;314;p19"/>
          <p:cNvSpPr txBox="1"/>
          <p:nvPr/>
        </p:nvSpPr>
        <p:spPr>
          <a:xfrm>
            <a:off x="326525" y="2693538"/>
            <a:ext cx="2679900" cy="8004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200"/>
              </a:spcBef>
              <a:spcAft>
                <a:spcPts val="1200"/>
              </a:spcAft>
              <a:buNone/>
            </a:pPr>
            <a:r>
              <a:rPr lang="en" sz="4000" b="1">
                <a:latin typeface="Maven Pro"/>
                <a:ea typeface="Maven Pro"/>
                <a:cs typeface="Maven Pro"/>
                <a:sym typeface="Maven Pro"/>
              </a:rPr>
              <a:t>Database</a:t>
            </a:r>
            <a:endParaRPr sz="2300">
              <a:latin typeface="Nunito"/>
              <a:ea typeface="Nunito"/>
              <a:cs typeface="Nunito"/>
              <a:sym typeface="Nunito"/>
            </a:endParaRPr>
          </a:p>
        </p:txBody>
      </p:sp>
      <p:sp>
        <p:nvSpPr>
          <p:cNvPr id="315" name="Google Shape;315;p19"/>
          <p:cNvSpPr txBox="1"/>
          <p:nvPr/>
        </p:nvSpPr>
        <p:spPr>
          <a:xfrm>
            <a:off x="6969200" y="1604950"/>
            <a:ext cx="1347000" cy="846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4300" b="1">
                <a:latin typeface="Maven Pro"/>
                <a:ea typeface="Maven Pro"/>
                <a:cs typeface="Maven Pro"/>
                <a:sym typeface="Maven Pro"/>
              </a:rPr>
              <a:t>ETL</a:t>
            </a:r>
            <a:endParaRPr sz="2600">
              <a:latin typeface="Nunito"/>
              <a:ea typeface="Nunito"/>
              <a:cs typeface="Nunito"/>
              <a:sym typeface="Nunito"/>
            </a:endParaRPr>
          </a:p>
        </p:txBody>
      </p:sp>
      <p:sp>
        <p:nvSpPr>
          <p:cNvPr id="316" name="Google Shape;316;p19"/>
          <p:cNvSpPr txBox="1"/>
          <p:nvPr/>
        </p:nvSpPr>
        <p:spPr>
          <a:xfrm>
            <a:off x="5488050" y="3516625"/>
            <a:ext cx="3579600" cy="12105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200"/>
              </a:spcBef>
              <a:spcAft>
                <a:spcPts val="1200"/>
              </a:spcAft>
              <a:buNone/>
            </a:pPr>
            <a:r>
              <a:rPr lang="en" sz="3100" b="1">
                <a:latin typeface="Maven Pro"/>
                <a:ea typeface="Maven Pro"/>
                <a:cs typeface="Maven Pro"/>
                <a:sym typeface="Maven Pro"/>
              </a:rPr>
              <a:t>Machine Learning Algorithms</a:t>
            </a:r>
            <a:endParaRPr>
              <a:latin typeface="Nunito"/>
              <a:ea typeface="Nunito"/>
              <a:cs typeface="Nunito"/>
              <a:sym typeface="Nunito"/>
            </a:endParaRPr>
          </a:p>
        </p:txBody>
      </p:sp>
      <p:pic>
        <p:nvPicPr>
          <p:cNvPr id="317" name="Google Shape;317;p19"/>
          <p:cNvPicPr preferRelativeResize="0"/>
          <p:nvPr/>
        </p:nvPicPr>
        <p:blipFill>
          <a:blip r:embed="rId3">
            <a:alphaModFix/>
          </a:blip>
          <a:stretch>
            <a:fillRect/>
          </a:stretch>
        </p:blipFill>
        <p:spPr>
          <a:xfrm rot="660672">
            <a:off x="2196761" y="894580"/>
            <a:ext cx="3835953" cy="1348765"/>
          </a:xfrm>
          <a:prstGeom prst="rect">
            <a:avLst/>
          </a:prstGeom>
          <a:noFill/>
          <a:ln>
            <a:noFill/>
          </a:ln>
        </p:spPr>
      </p:pic>
      <p:sp>
        <p:nvSpPr>
          <p:cNvPr id="318" name="Google Shape;318;p19"/>
          <p:cNvSpPr txBox="1"/>
          <p:nvPr/>
        </p:nvSpPr>
        <p:spPr>
          <a:xfrm>
            <a:off x="1080525" y="540650"/>
            <a:ext cx="2278200" cy="846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4300" b="1">
                <a:latin typeface="Maven Pro"/>
                <a:ea typeface="Maven Pro"/>
                <a:cs typeface="Maven Pro"/>
                <a:sym typeface="Maven Pro"/>
              </a:rPr>
              <a:t>Python</a:t>
            </a:r>
            <a:endParaRPr sz="2600">
              <a:latin typeface="Nunito"/>
              <a:ea typeface="Nunito"/>
              <a:cs typeface="Nunito"/>
              <a:sym typeface="Nunito"/>
            </a:endParaRPr>
          </a:p>
        </p:txBody>
      </p:sp>
      <p:pic>
        <p:nvPicPr>
          <p:cNvPr id="319" name="Google Shape;319;p19"/>
          <p:cNvPicPr preferRelativeResize="0"/>
          <p:nvPr/>
        </p:nvPicPr>
        <p:blipFill>
          <a:blip r:embed="rId3">
            <a:alphaModFix/>
          </a:blip>
          <a:stretch>
            <a:fillRect/>
          </a:stretch>
        </p:blipFill>
        <p:spPr>
          <a:xfrm rot="9832040">
            <a:off x="2917490" y="1824068"/>
            <a:ext cx="3309018" cy="1163490"/>
          </a:xfrm>
          <a:prstGeom prst="rect">
            <a:avLst/>
          </a:prstGeom>
          <a:noFill/>
          <a:ln>
            <a:noFill/>
          </a:ln>
        </p:spPr>
      </p:pic>
      <p:pic>
        <p:nvPicPr>
          <p:cNvPr id="320" name="Google Shape;320;p19"/>
          <p:cNvPicPr preferRelativeResize="0"/>
          <p:nvPr/>
        </p:nvPicPr>
        <p:blipFill rotWithShape="1">
          <a:blip r:embed="rId3">
            <a:alphaModFix/>
          </a:blip>
          <a:srcRect r="-7874"/>
          <a:stretch/>
        </p:blipFill>
        <p:spPr>
          <a:xfrm rot="660663">
            <a:off x="2434929" y="3416814"/>
            <a:ext cx="3596418" cy="1348746"/>
          </a:xfrm>
          <a:prstGeom prst="rect">
            <a:avLst/>
          </a:prstGeom>
          <a:noFill/>
          <a:ln>
            <a:noFill/>
          </a:ln>
        </p:spPr>
      </p:pic>
      <p:pic>
        <p:nvPicPr>
          <p:cNvPr id="321" name="Google Shape;321;p19"/>
          <p:cNvPicPr preferRelativeResize="0"/>
          <p:nvPr/>
        </p:nvPicPr>
        <p:blipFill>
          <a:blip r:embed="rId4">
            <a:alphaModFix/>
          </a:blip>
          <a:stretch>
            <a:fillRect/>
          </a:stretch>
        </p:blipFill>
        <p:spPr>
          <a:xfrm>
            <a:off x="3281225" y="625350"/>
            <a:ext cx="677200" cy="677200"/>
          </a:xfrm>
          <a:prstGeom prst="rect">
            <a:avLst/>
          </a:prstGeom>
          <a:noFill/>
          <a:ln>
            <a:noFill/>
          </a:ln>
        </p:spPr>
      </p:pic>
      <p:pic>
        <p:nvPicPr>
          <p:cNvPr id="322" name="Google Shape;322;p19"/>
          <p:cNvPicPr preferRelativeResize="0"/>
          <p:nvPr/>
        </p:nvPicPr>
        <p:blipFill>
          <a:blip r:embed="rId5">
            <a:alphaModFix/>
          </a:blip>
          <a:stretch>
            <a:fillRect/>
          </a:stretch>
        </p:blipFill>
        <p:spPr>
          <a:xfrm>
            <a:off x="6322990" y="358700"/>
            <a:ext cx="2639416" cy="1210500"/>
          </a:xfrm>
          <a:prstGeom prst="rect">
            <a:avLst/>
          </a:prstGeom>
          <a:noFill/>
          <a:ln>
            <a:noFill/>
          </a:ln>
        </p:spPr>
      </p:pic>
      <p:pic>
        <p:nvPicPr>
          <p:cNvPr id="323" name="Google Shape;323;p19"/>
          <p:cNvPicPr preferRelativeResize="0"/>
          <p:nvPr/>
        </p:nvPicPr>
        <p:blipFill>
          <a:blip r:embed="rId6">
            <a:alphaModFix/>
          </a:blip>
          <a:stretch>
            <a:fillRect/>
          </a:stretch>
        </p:blipFill>
        <p:spPr>
          <a:xfrm>
            <a:off x="1165475" y="3424363"/>
            <a:ext cx="1001988" cy="1001988"/>
          </a:xfrm>
          <a:prstGeom prst="rect">
            <a:avLst/>
          </a:prstGeom>
          <a:noFill/>
          <a:ln>
            <a:noFill/>
          </a:ln>
        </p:spPr>
      </p:pic>
      <p:pic>
        <p:nvPicPr>
          <p:cNvPr id="324" name="Google Shape;324;p19"/>
          <p:cNvPicPr preferRelativeResize="0"/>
          <p:nvPr/>
        </p:nvPicPr>
        <p:blipFill>
          <a:blip r:embed="rId7">
            <a:alphaModFix/>
          </a:blip>
          <a:stretch>
            <a:fillRect/>
          </a:stretch>
        </p:blipFill>
        <p:spPr>
          <a:xfrm>
            <a:off x="6411846" y="2740200"/>
            <a:ext cx="2214400" cy="885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328"/>
        <p:cNvGrpSpPr/>
        <p:nvPr/>
      </p:nvGrpSpPr>
      <p:grpSpPr>
        <a:xfrm>
          <a:off x="0" y="0"/>
          <a:ext cx="0" cy="0"/>
          <a:chOff x="0" y="0"/>
          <a:chExt cx="0" cy="0"/>
        </a:xfrm>
      </p:grpSpPr>
      <p:sp>
        <p:nvSpPr>
          <p:cNvPr id="329" name="Google Shape;329;p2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200"/>
              </a:spcBef>
              <a:spcAft>
                <a:spcPts val="1200"/>
              </a:spcAft>
              <a:buNone/>
            </a:pPr>
            <a:r>
              <a:rPr lang="en" sz="3100">
                <a:solidFill>
                  <a:srgbClr val="000000"/>
                </a:solidFill>
              </a:rPr>
              <a:t>Questions Upon Further Analysis</a:t>
            </a:r>
            <a:endParaRPr sz="4100">
              <a:solidFill>
                <a:srgbClr val="000000"/>
              </a:solidFill>
            </a:endParaRPr>
          </a:p>
        </p:txBody>
      </p:sp>
      <p:sp>
        <p:nvSpPr>
          <p:cNvPr id="330" name="Google Shape;330;p20"/>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a:solidFill>
                  <a:srgbClr val="000000"/>
                </a:solidFill>
              </a:rPr>
              <a:t>Is there any correlation between tweet sentiment and vaccination rates?</a:t>
            </a:r>
            <a:endParaRPr sz="1800">
              <a:solidFill>
                <a:srgbClr val="000000"/>
              </a:solidFill>
            </a:endParaRPr>
          </a:p>
          <a:p>
            <a:pPr marL="0" lvl="0" indent="0" algn="l" rtl="0">
              <a:spcBef>
                <a:spcPts val="1200"/>
              </a:spcBef>
              <a:spcAft>
                <a:spcPts val="1200"/>
              </a:spcAft>
              <a:buNone/>
            </a:pPr>
            <a:r>
              <a:rPr lang="en" sz="1800">
                <a:solidFill>
                  <a:srgbClr val="000000"/>
                </a:solidFill>
              </a:rPr>
              <a:t>If there is a correlation, can we use tweets to predict how vaccines can be distributed/marketed?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334"/>
        <p:cNvGrpSpPr/>
        <p:nvPr/>
      </p:nvGrpSpPr>
      <p:grpSpPr>
        <a:xfrm>
          <a:off x="0" y="0"/>
          <a:ext cx="0" cy="0"/>
          <a:chOff x="0" y="0"/>
          <a:chExt cx="0" cy="0"/>
        </a:xfrm>
      </p:grpSpPr>
      <p:sp>
        <p:nvSpPr>
          <p:cNvPr id="335" name="Google Shape;335;p2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Sentiment Analysis:VADER vs. Textblob?</a:t>
            </a:r>
            <a:endParaRPr sz="4100" b="1">
              <a:solidFill>
                <a:srgbClr val="000000"/>
              </a:solidFill>
            </a:endParaRPr>
          </a:p>
        </p:txBody>
      </p:sp>
      <p:sp>
        <p:nvSpPr>
          <p:cNvPr id="336" name="Google Shape;336;p21"/>
          <p:cNvSpPr txBox="1">
            <a:spLocks noGrp="1"/>
          </p:cNvSpPr>
          <p:nvPr>
            <p:ph type="body" idx="1"/>
          </p:nvPr>
        </p:nvSpPr>
        <p:spPr>
          <a:xfrm>
            <a:off x="1303800" y="1172150"/>
            <a:ext cx="7030500" cy="3732300"/>
          </a:xfrm>
          <a:prstGeom prst="rect">
            <a:avLst/>
          </a:prstGeom>
          <a:ln w="9525" cap="flat" cmpd="sng">
            <a:solidFill>
              <a:srgbClr val="980000"/>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sz="1800">
                <a:solidFill>
                  <a:srgbClr val="000000"/>
                </a:solidFill>
              </a:rPr>
              <a:t>Vader is optimized for social media data and can yield good results when used with data from Twitter, Facebook, etc. As the above result shows the polarity of the word and their probabilities of being pos, neg, neu, and compound.</a:t>
            </a:r>
            <a:endParaRPr sz="1800">
              <a:solidFill>
                <a:srgbClr val="000000"/>
              </a:solidFill>
            </a:endParaRPr>
          </a:p>
          <a:p>
            <a:pPr marL="457200" lvl="0" indent="-342900" algn="l" rtl="0">
              <a:spcBef>
                <a:spcPts val="0"/>
              </a:spcBef>
              <a:spcAft>
                <a:spcPts val="0"/>
              </a:spcAft>
              <a:buClr>
                <a:srgbClr val="000000"/>
              </a:buClr>
              <a:buSzPts val="1800"/>
              <a:buChar char="●"/>
            </a:pPr>
            <a:r>
              <a:rPr lang="en" sz="1800">
                <a:solidFill>
                  <a:srgbClr val="000000"/>
                </a:solidFill>
              </a:rPr>
              <a:t>Textblob sentiment analyzer returns two properties for a given input sentence:</a:t>
            </a:r>
            <a:endParaRPr sz="1800">
              <a:solidFill>
                <a:srgbClr val="000000"/>
              </a:solidFill>
            </a:endParaRPr>
          </a:p>
          <a:p>
            <a:pPr marL="457200" lvl="0" indent="-342900" algn="l" rtl="0">
              <a:spcBef>
                <a:spcPts val="0"/>
              </a:spcBef>
              <a:spcAft>
                <a:spcPts val="0"/>
              </a:spcAft>
              <a:buClr>
                <a:srgbClr val="000000"/>
              </a:buClr>
              <a:buSzPts val="1800"/>
              <a:buChar char="●"/>
            </a:pPr>
            <a:r>
              <a:rPr lang="en" sz="1800">
                <a:solidFill>
                  <a:srgbClr val="000000"/>
                </a:solidFill>
              </a:rPr>
              <a:t>Polarity is a float that lies between [-1,1], -1 indicates negative sentiment and +1 indicates positive sentiment. </a:t>
            </a:r>
            <a:endParaRPr sz="1800">
              <a:solidFill>
                <a:srgbClr val="000000"/>
              </a:solidFill>
            </a:endParaRPr>
          </a:p>
          <a:p>
            <a:pPr marL="457200" lvl="0" indent="-342900" algn="l" rtl="0">
              <a:spcBef>
                <a:spcPts val="0"/>
              </a:spcBef>
              <a:spcAft>
                <a:spcPts val="0"/>
              </a:spcAft>
              <a:buClr>
                <a:srgbClr val="000000"/>
              </a:buClr>
              <a:buSzPts val="1800"/>
              <a:buChar char="●"/>
            </a:pPr>
            <a:r>
              <a:rPr lang="en" sz="1800">
                <a:solidFill>
                  <a:srgbClr val="000000"/>
                </a:solidFill>
              </a:rPr>
              <a:t>Subjectivity is also a float that lies in the range of [0,1]. Subjectivity sentences generally refer to opinion, emotion, or judgment. </a:t>
            </a:r>
            <a:endParaRPr sz="1800">
              <a:solidFill>
                <a:srgbClr val="000000"/>
              </a:solidFill>
            </a:endParaRPr>
          </a:p>
          <a:p>
            <a:pPr marL="457200" lvl="0" indent="0" algn="l" rtl="0">
              <a:spcBef>
                <a:spcPts val="1200"/>
              </a:spcBef>
              <a:spcAft>
                <a:spcPts val="0"/>
              </a:spcAft>
              <a:buNone/>
            </a:pPr>
            <a:endParaRPr sz="1350">
              <a:solidFill>
                <a:srgbClr val="222222"/>
              </a:solidFill>
              <a:highlight>
                <a:schemeClr val="lt1"/>
              </a:highlight>
              <a:latin typeface="Arial"/>
              <a:ea typeface="Arial"/>
              <a:cs typeface="Arial"/>
              <a:sym typeface="Arial"/>
            </a:endParaRPr>
          </a:p>
          <a:p>
            <a:pPr marL="457200" lvl="0" indent="0" algn="l" rtl="0">
              <a:spcBef>
                <a:spcPts val="1200"/>
              </a:spcBef>
              <a:spcAft>
                <a:spcPts val="0"/>
              </a:spcAft>
              <a:buNone/>
            </a:pPr>
            <a:endParaRPr sz="1350">
              <a:solidFill>
                <a:srgbClr val="222222"/>
              </a:solidFill>
              <a:highlight>
                <a:schemeClr val="lt1"/>
              </a:highlight>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1297</Words>
  <Application>Microsoft Office PowerPoint</Application>
  <PresentationFormat>On-screen Show (16:9)</PresentationFormat>
  <Paragraphs>99</Paragraphs>
  <Slides>14</Slides>
  <Notes>14</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Nunito</vt:lpstr>
      <vt:lpstr>Maven Pro</vt:lpstr>
      <vt:lpstr>Arial</vt:lpstr>
      <vt:lpstr>Momentum</vt:lpstr>
      <vt:lpstr>COVID-19 Twitter  Sentiment Analysis</vt:lpstr>
      <vt:lpstr>Current State</vt:lpstr>
      <vt:lpstr>Covid-19 Sentiment Analysis: Current State</vt:lpstr>
      <vt:lpstr>Twitter COVID-19 Sentiment Analysis</vt:lpstr>
      <vt:lpstr>Why did we choose Twitter COVID-19 Sentiment Analysis?</vt:lpstr>
      <vt:lpstr>Our Source Data</vt:lpstr>
      <vt:lpstr>PowerPoint Presentation</vt:lpstr>
      <vt:lpstr>Questions Upon Further Analysis</vt:lpstr>
      <vt:lpstr>Sentiment Analysis:VADER vs. Textblob?</vt:lpstr>
      <vt:lpstr>Data Exploration/Analysis/Visualization</vt:lpstr>
      <vt:lpstr>Data Exploration/Analysis/Visualization </vt:lpstr>
      <vt:lpstr>Data Exploration/Analysis/Visualization </vt:lpstr>
      <vt:lpstr>Challenges and Limitations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Twitter  Sentiment Analysis</dc:title>
  <cp:lastModifiedBy>Deshwanth Shetty</cp:lastModifiedBy>
  <cp:revision>1</cp:revision>
  <dcterms:modified xsi:type="dcterms:W3CDTF">2023-09-13T10:54:50Z</dcterms:modified>
</cp:coreProperties>
</file>